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5.xml"/><Relationship Id="rId22" Type="http://schemas.openxmlformats.org/officeDocument/2006/relationships/font" Target="fonts/Roboto-italic.fntdata"/><Relationship Id="rId10" Type="http://schemas.openxmlformats.org/officeDocument/2006/relationships/slide" Target="slides/slide4.xml"/><Relationship Id="rId21" Type="http://schemas.openxmlformats.org/officeDocument/2006/relationships/font" Target="fonts/Robo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Roboto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ProximaNova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e4f03edf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e4f03edf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463525"/>
            <a:ext cx="8123100" cy="210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Deep learning system for paddy plant disease detection and classification</a:t>
            </a:r>
            <a:endParaRPr sz="4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Introduction</a:t>
            </a:r>
            <a:endParaRPr sz="3600"/>
          </a:p>
        </p:txBody>
      </p:sp>
      <p:sp>
        <p:nvSpPr>
          <p:cNvPr id="111" name="Google Shape;111;p26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900"/>
              <a:buFont typeface="Roboto"/>
              <a:buChar char="●"/>
            </a:pPr>
            <a:r>
              <a:rPr lang="en" sz="29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Brief on the significance of rice disease detection.</a:t>
            </a:r>
            <a:endParaRPr sz="29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900"/>
              <a:buFont typeface="Roboto"/>
              <a:buChar char="●"/>
            </a:pPr>
            <a:r>
              <a:rPr lang="en" sz="29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Focus on five major diseases impacting paddy crops</a:t>
            </a:r>
            <a:r>
              <a:rPr lang="en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Overview</a:t>
            </a:r>
            <a:endParaRPr/>
          </a:p>
        </p:txBody>
      </p:sp>
      <p:sp>
        <p:nvSpPr>
          <p:cNvPr id="117" name="Google Shape;117;p27"/>
          <p:cNvSpPr txBox="1"/>
          <p:nvPr>
            <p:ph idx="2" type="body"/>
          </p:nvPr>
        </p:nvSpPr>
        <p:spPr>
          <a:xfrm>
            <a:off x="4411900" y="497050"/>
            <a:ext cx="4641000" cy="390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Concise steps: Acquisition, Augmentation, Pre-processing, Segmentation, Feature Extraction, Classification.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Diseases targeted: Brown leaf spot, leaf blast, sheath rot, false smut, bacterial blight.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title"/>
          </p:nvPr>
        </p:nvSpPr>
        <p:spPr>
          <a:xfrm>
            <a:off x="289200" y="526350"/>
            <a:ext cx="8127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Data Preparation</a:t>
            </a:r>
            <a:endParaRPr b="1" sz="2000"/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Roboto"/>
              <a:buChar char="●"/>
            </a:pPr>
            <a:r>
              <a:rPr lang="en" sz="2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Collection of field images from Kerala.</a:t>
            </a:r>
            <a:endParaRPr sz="2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Roboto"/>
              <a:buChar char="●"/>
            </a:pPr>
            <a:r>
              <a:rPr lang="en" sz="2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Application of data augmentation techniques for diverse training sets.</a:t>
            </a:r>
            <a:endParaRPr sz="2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Image Processing Techniques</a:t>
            </a:r>
            <a:endParaRPr sz="3600"/>
          </a:p>
        </p:txBody>
      </p:sp>
      <p:sp>
        <p:nvSpPr>
          <p:cNvPr id="128" name="Google Shape;128;p29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600"/>
              <a:buFont typeface="Roboto"/>
              <a:buChar char="●"/>
            </a:pPr>
            <a:r>
              <a:rPr lang="en" sz="2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Importance of removing noise: dust, water drops, shadows.</a:t>
            </a:r>
            <a:endParaRPr sz="2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600"/>
              <a:buFont typeface="Roboto"/>
              <a:buChar char="●"/>
            </a:pPr>
            <a:r>
              <a:rPr lang="en" sz="26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Overview of segmentation methods: region-based, edge detection, clustering, Mask R-CNN.</a:t>
            </a:r>
            <a:endParaRPr sz="26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0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</a:t>
            </a:r>
            <a:endParaRPr/>
          </a:p>
        </p:txBody>
      </p:sp>
      <p:sp>
        <p:nvSpPr>
          <p:cNvPr id="134" name="Google Shape;134;p30"/>
          <p:cNvSpPr txBox="1"/>
          <p:nvPr>
            <p:ph idx="2" type="body"/>
          </p:nvPr>
        </p:nvSpPr>
        <p:spPr>
          <a:xfrm>
            <a:off x="4646450" y="724200"/>
            <a:ext cx="44232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Significance of features in image processing.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Types of features: Global and local feature descriptors.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 Model Evaluation</a:t>
            </a:r>
            <a:endParaRPr/>
          </a:p>
        </p:txBody>
      </p:sp>
      <p:sp>
        <p:nvSpPr>
          <p:cNvPr id="140" name="Google Shape;140;p31"/>
          <p:cNvSpPr txBox="1"/>
          <p:nvPr>
            <p:ph idx="2" type="body"/>
          </p:nvPr>
        </p:nvSpPr>
        <p:spPr>
          <a:xfrm>
            <a:off x="4731300" y="724200"/>
            <a:ext cx="44127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❖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Initial accuracy: 67%, improved to 75% with hyperparameter tuning.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❖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Visualizing SVM's training and validation scores for different gamma values.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508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508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2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</a:t>
            </a:r>
            <a:br>
              <a:rPr lang="en" sz="2400"/>
            </a:br>
            <a:r>
              <a:rPr lang="en" sz="3600"/>
              <a:t>CNN Superiority</a:t>
            </a:r>
            <a:endParaRPr sz="3600"/>
          </a:p>
        </p:txBody>
      </p:sp>
      <p:sp>
        <p:nvSpPr>
          <p:cNvPr id="146" name="Google Shape;146;p32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AutoNum type="arabicPeriod"/>
            </a:pPr>
            <a:r>
              <a:rPr lang="en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CNN outperforms SVM: Higher validation and test accuracies.</a:t>
            </a:r>
            <a:endParaRPr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Roboto"/>
              <a:buAutoNum type="arabicPeriod"/>
            </a:pPr>
            <a:r>
              <a:rPr lang="en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Evaluation of different activation functions.</a:t>
            </a:r>
            <a:endParaRPr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Roboto"/>
              <a:buAutoNum type="arabicPeriod"/>
            </a:pPr>
            <a:r>
              <a:rPr lang="en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Key insight: Rectified Linear Unit (ReLU) and Parametric ReLU (PReLU) perform exceptionally well.</a:t>
            </a:r>
            <a:endParaRPr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8600" y="262475"/>
            <a:ext cx="4442998" cy="400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/>
          <p:nvPr>
            <p:ph type="title"/>
          </p:nvPr>
        </p:nvSpPr>
        <p:spPr>
          <a:xfrm>
            <a:off x="490250" y="526350"/>
            <a:ext cx="822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95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Future Directions</a:t>
            </a:r>
            <a:endParaRPr b="1" sz="295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Roboto"/>
              <a:buChar char="●"/>
            </a:pPr>
            <a:r>
              <a:rPr lang="en" sz="2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Suggestions for future improvements.</a:t>
            </a:r>
            <a:endParaRPr sz="2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Roboto"/>
              <a:buChar char="●"/>
            </a:pPr>
            <a:r>
              <a:rPr lang="en" sz="2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Integration of advanced deep learning techniques.</a:t>
            </a:r>
            <a:endParaRPr sz="2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Roboto"/>
              <a:buChar char="●"/>
            </a:pPr>
            <a:r>
              <a:rPr lang="en" sz="2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Utilizing GIS technologies for crop yield estimation.</a:t>
            </a:r>
            <a:endParaRPr sz="2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